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299" r:id="rId2"/>
    <p:sldId id="300" r:id="rId3"/>
    <p:sldId id="312" r:id="rId4"/>
    <p:sldId id="314" r:id="rId5"/>
    <p:sldId id="311" r:id="rId6"/>
    <p:sldId id="313" r:id="rId7"/>
    <p:sldId id="309" r:id="rId8"/>
    <p:sldId id="310" r:id="rId9"/>
    <p:sldId id="305" r:id="rId10"/>
    <p:sldId id="306" r:id="rId11"/>
    <p:sldId id="315" r:id="rId12"/>
    <p:sldId id="304" r:id="rId13"/>
    <p:sldId id="301" r:id="rId14"/>
    <p:sldId id="302" r:id="rId15"/>
    <p:sldId id="296" r:id="rId16"/>
    <p:sldId id="308" r:id="rId17"/>
    <p:sldId id="294" r:id="rId18"/>
    <p:sldId id="298" r:id="rId1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2" autoAdjust="0"/>
    <p:restoredTop sz="94664" autoAdjust="0"/>
  </p:normalViewPr>
  <p:slideViewPr>
    <p:cSldViewPr>
      <p:cViewPr varScale="1">
        <p:scale>
          <a:sx n="61" d="100"/>
          <a:sy n="61" d="100"/>
        </p:scale>
        <p:origin x="1480" y="9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742A2B6-4889-46D2-A477-663B75E6EEC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958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F6A0BEF-8752-4DD0-A25A-704C553CF7E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121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Z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A14B3-6910-470D-A904-DC538BFE6D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ACD3D-5AF3-4BF3-BECF-D2B39E7F5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457200"/>
            <a:ext cx="20002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457200"/>
            <a:ext cx="58483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68F12-7493-430A-87FA-6F033172B3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00796-4359-4C0B-9855-6B5C82A85B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94924-647C-4DCE-A17E-C085E060DC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886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862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31AE1-180E-4B48-A805-2944C32B0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90087-DC3E-4135-A904-CEC60DAA81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B7081-74C2-4DB5-936C-F04FBBD224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1E24-C5C3-4BC4-8B4B-F7C95B8F9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7DDF2-6D7C-4E78-A95C-689258DCD5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Z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0301-ED37-411E-96CC-2416CAEA03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457200"/>
            <a:ext cx="784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Times New Roman" pitchFamily="18" charset="0"/>
              </a:defRPr>
            </a:lvl1pPr>
          </a:lstStyle>
          <a:p>
            <a:pPr>
              <a:defRPr/>
            </a:pPr>
            <a:fld id="{C5E10FBE-DEF1-4091-8314-9C1181FA94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0" y="0"/>
            <a:ext cx="762000" cy="5791200"/>
            <a:chOff x="0" y="0"/>
            <a:chExt cx="480" cy="3648"/>
          </a:xfrm>
        </p:grpSpPr>
        <p:sp>
          <p:nvSpPr>
            <p:cNvPr id="46088" name="Rectangle 8"/>
            <p:cNvSpPr>
              <a:spLocks noChangeArrowheads="1"/>
            </p:cNvSpPr>
            <p:nvPr userDrawn="1"/>
          </p:nvSpPr>
          <p:spPr bwMode="invGray">
            <a:xfrm flipV="1">
              <a:off x="0" y="2160"/>
              <a:ext cx="480" cy="1488"/>
            </a:xfrm>
            <a:prstGeom prst="rect">
              <a:avLst/>
            </a:prstGeom>
            <a:gradFill rotWithShape="0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/>
            <a:lstStyle/>
            <a:p>
              <a:pPr eaLnBrk="0" hangingPunct="0">
                <a:defRPr/>
              </a:pP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46089" name="Rectangle 9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2160"/>
            </a:xfrm>
            <a:prstGeom prst="rect">
              <a:avLst/>
            </a:prstGeom>
            <a:solidFill>
              <a:srgbClr val="0000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ZA" dirty="0"/>
            </a:p>
          </p:txBody>
        </p:sp>
      </p:grpSp>
      <p:pic>
        <p:nvPicPr>
          <p:cNvPr id="1032" name="Picture 10" descr="eie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791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eie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786438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8088188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467544" y="46002"/>
            <a:ext cx="8676456" cy="86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</a:defRPr>
            </a:lvl9pPr>
          </a:lstStyle>
          <a:p>
            <a:r>
              <a:rPr lang="en-ZA" kern="0" dirty="0" smtClean="0"/>
              <a:t>Common electrode geometries in HV equipment</a:t>
            </a:r>
            <a:endParaRPr lang="en-ZA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6632"/>
            <a:ext cx="6726560" cy="538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1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uthbert\Pictures\ib\20120214120937\P12601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333375"/>
            <a:ext cx="514350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43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4463"/>
            <a:ext cx="91440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4463"/>
            <a:ext cx="9036496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4463"/>
            <a:ext cx="9036496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755575" y="0"/>
            <a:ext cx="8388425" cy="642938"/>
          </a:xfrm>
        </p:spPr>
        <p:txBody>
          <a:bodyPr/>
          <a:lstStyle/>
          <a:p>
            <a:r>
              <a:rPr lang="en-ZA" sz="2400" b="1" dirty="0" smtClean="0"/>
              <a:t>Field strength at distance x between the electrodes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263023"/>
              </p:ext>
            </p:extLst>
          </p:nvPr>
        </p:nvGraphicFramePr>
        <p:xfrm>
          <a:off x="755576" y="620688"/>
          <a:ext cx="8388424" cy="604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372">
                <a:tc>
                  <a:txBody>
                    <a:bodyPr/>
                    <a:lstStyle/>
                    <a:p>
                      <a:r>
                        <a:rPr lang="en-ZA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  PLATES</a:t>
                      </a:r>
                      <a:endParaRPr lang="en-ZA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600" dirty="0" smtClean="0"/>
                        <a:t>                </a:t>
                      </a:r>
                      <a:r>
                        <a:rPr lang="en-ZA" sz="1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COAXIAL</a:t>
                      </a:r>
                      <a:endParaRPr lang="en-ZA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SPHERES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ZA" sz="1800" dirty="0" smtClean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24">
                <a:tc gridSpan="3">
                  <a:txBody>
                    <a:bodyPr/>
                    <a:lstStyle/>
                    <a:p>
                      <a:pPr algn="ctr"/>
                      <a:r>
                        <a:rPr lang="en-ZA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 multilayered dielectrics</a:t>
                      </a:r>
                      <a:endParaRPr lang="en-ZA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82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74" name="TextBox 16"/>
          <p:cNvSpPr txBox="1">
            <a:spLocks noChangeArrowheads="1"/>
          </p:cNvSpPr>
          <p:nvPr/>
        </p:nvSpPr>
        <p:spPr bwMode="auto">
          <a:xfrm>
            <a:off x="5357813" y="1571625"/>
            <a:ext cx="184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ZA"/>
          </a:p>
        </p:txBody>
      </p:sp>
      <p:sp>
        <p:nvSpPr>
          <p:cNvPr id="2075" name="TextBox 28"/>
          <p:cNvSpPr txBox="1">
            <a:spLocks noChangeArrowheads="1"/>
          </p:cNvSpPr>
          <p:nvPr/>
        </p:nvSpPr>
        <p:spPr bwMode="auto">
          <a:xfrm>
            <a:off x="4429125" y="1714500"/>
            <a:ext cx="184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ZA"/>
          </a:p>
        </p:txBody>
      </p:sp>
      <p:sp>
        <p:nvSpPr>
          <p:cNvPr id="2076" name="TextBox 21"/>
          <p:cNvSpPr txBox="1">
            <a:spLocks noChangeArrowheads="1"/>
          </p:cNvSpPr>
          <p:nvPr/>
        </p:nvSpPr>
        <p:spPr bwMode="auto">
          <a:xfrm>
            <a:off x="5143500" y="1928813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ZA"/>
          </a:p>
        </p:txBody>
      </p:sp>
      <p:sp>
        <p:nvSpPr>
          <p:cNvPr id="207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ZA"/>
          </a:p>
        </p:txBody>
      </p:sp>
      <p:pic>
        <p:nvPicPr>
          <p:cNvPr id="2078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7326" y="1378008"/>
            <a:ext cx="1728788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9" name="Rectangle 7"/>
          <p:cNvSpPr>
            <a:spLocks noChangeArrowheads="1"/>
          </p:cNvSpPr>
          <p:nvPr/>
        </p:nvSpPr>
        <p:spPr bwMode="auto">
          <a:xfrm>
            <a:off x="0" y="95250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080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ZA"/>
          </a:p>
        </p:txBody>
      </p:sp>
      <p:pic>
        <p:nvPicPr>
          <p:cNvPr id="2081" name="Picture 1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2993" y="1280256"/>
            <a:ext cx="2449513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2" name="Rectangle 12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083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ZA"/>
          </a:p>
        </p:txBody>
      </p:sp>
      <p:sp>
        <p:nvSpPr>
          <p:cNvPr id="20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ZA"/>
          </a:p>
        </p:txBody>
      </p:sp>
      <p:sp>
        <p:nvSpPr>
          <p:cNvPr id="2087" name="Rectangle 18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325438" algn="l"/>
              </a:tabLst>
            </a:pPr>
            <a:endParaRPr lang="en-US"/>
          </a:p>
        </p:txBody>
      </p:sp>
      <p:sp>
        <p:nvSpPr>
          <p:cNvPr id="20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ZA"/>
          </a:p>
        </p:txBody>
      </p:sp>
      <p:sp>
        <p:nvSpPr>
          <p:cNvPr id="2090" name="Rectangle 21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eaLnBrk="0" hangingPunct="0">
              <a:tabLst>
                <a:tab pos="325438" algn="l"/>
              </a:tabLst>
            </a:pPr>
            <a:endParaRPr lang="en-US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458164"/>
            <a:ext cx="222408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9988" y="3415029"/>
            <a:ext cx="496855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767165" y="3370785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/>
              <a:t>Parallel plate electrodes</a:t>
            </a:r>
            <a:endParaRPr lang="en-ZA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55576" y="4111235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/>
              <a:t>Coaxial electrodes</a:t>
            </a:r>
            <a:endParaRPr lang="en-ZA" sz="1400" b="1" dirty="0"/>
          </a:p>
        </p:txBody>
      </p:sp>
      <p:sp>
        <p:nvSpPr>
          <p:cNvPr id="30" name="Right Arrow 29"/>
          <p:cNvSpPr/>
          <p:nvPr/>
        </p:nvSpPr>
        <p:spPr bwMode="auto">
          <a:xfrm>
            <a:off x="2051720" y="3501007"/>
            <a:ext cx="1008112" cy="23768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940783">
            <a:off x="1750399" y="4471440"/>
            <a:ext cx="683688" cy="247943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1" y="4832987"/>
            <a:ext cx="7624686" cy="170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848600" cy="914400"/>
          </a:xfrm>
        </p:spPr>
        <p:txBody>
          <a:bodyPr/>
          <a:lstStyle/>
          <a:p>
            <a:r>
              <a:rPr lang="en-ZA" dirty="0" smtClean="0"/>
              <a:t>Practice problem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175048"/>
            <a:ext cx="8208912" cy="54943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An </a:t>
            </a:r>
            <a:r>
              <a:rPr lang="en-US" sz="1800" dirty="0"/>
              <a:t>air cavity of 1 mm thickness is trapped between the insulation and the outer metallic shield in a power cable of 4 mm and 6 mm inner and outer conductor radii respectively. If the cable is single phase and rated 6 kV phase-ground,</a:t>
            </a:r>
            <a:endParaRPr lang="en-ZA" sz="1800" dirty="0"/>
          </a:p>
          <a:p>
            <a:pPr marL="0" indent="0">
              <a:buNone/>
            </a:pPr>
            <a:r>
              <a:rPr lang="en-US" sz="1800" dirty="0" smtClean="0"/>
              <a:t>     a</a:t>
            </a:r>
            <a:r>
              <a:rPr lang="en-US" sz="1800" dirty="0"/>
              <a:t>) 	Calculate the maximum electric field stress in the air cavity. </a:t>
            </a:r>
            <a:endParaRPr lang="en-ZA" sz="1800" dirty="0"/>
          </a:p>
          <a:p>
            <a:pPr marL="0" indent="0">
              <a:buNone/>
            </a:pPr>
            <a:r>
              <a:rPr lang="en-US" sz="1800" dirty="0" smtClean="0"/>
              <a:t>     b</a:t>
            </a:r>
            <a:r>
              <a:rPr lang="en-US" sz="1800" dirty="0"/>
              <a:t>)	Plot and compare the electric field profile in that part of the cable; </a:t>
            </a:r>
            <a:r>
              <a:rPr lang="en-US" sz="1800" dirty="0" smtClean="0"/>
              <a:t>      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  (</a:t>
            </a:r>
            <a:r>
              <a:rPr lang="en-US" sz="1800" dirty="0" err="1"/>
              <a:t>i</a:t>
            </a:r>
            <a:r>
              <a:rPr lang="en-US" sz="1800" dirty="0"/>
              <a:t>) without the air cavity and (ii) with the air cavity present in the </a:t>
            </a:r>
            <a:r>
              <a:rPr lang="en-US" sz="1800" dirty="0" smtClean="0"/>
              <a:t> 	insulation</a:t>
            </a:r>
            <a:r>
              <a:rPr lang="en-US" sz="1800" dirty="0"/>
              <a:t>. Comment on the effect of the air cavity on the field </a:t>
            </a:r>
            <a:r>
              <a:rPr lang="en-US" sz="1800" dirty="0" smtClean="0"/>
              <a:t>	profile </a:t>
            </a:r>
            <a:r>
              <a:rPr lang="en-US" sz="1800" dirty="0" smtClean="0"/>
              <a:t>   	</a:t>
            </a:r>
            <a:r>
              <a:rPr lang="en-US" sz="1800" dirty="0" smtClean="0"/>
              <a:t>i</a:t>
            </a:r>
            <a:r>
              <a:rPr lang="en-US" sz="1800" dirty="0" smtClean="0"/>
              <a:t>n </a:t>
            </a:r>
            <a:r>
              <a:rPr lang="en-US" sz="1800" dirty="0"/>
              <a:t>that part of the cable.</a:t>
            </a:r>
            <a:endParaRPr lang="en-ZA" sz="1800" dirty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c</a:t>
            </a:r>
            <a:r>
              <a:rPr lang="en-US" sz="1800" dirty="0"/>
              <a:t>)	What are the implications of the cavity on the insulation integrity?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d)	If the air cavity is replaced by a </a:t>
            </a:r>
            <a:r>
              <a:rPr lang="en-US" sz="1800" u="sng" dirty="0" smtClean="0"/>
              <a:t>piece of a metal </a:t>
            </a:r>
            <a:r>
              <a:rPr lang="en-US" sz="1800" dirty="0" smtClean="0"/>
              <a:t>of the same 	dimensions as the cavity, calculate the new </a:t>
            </a:r>
            <a:r>
              <a:rPr lang="en-US" sz="1800" dirty="0"/>
              <a:t>maximum electric field </a:t>
            </a:r>
            <a:r>
              <a:rPr lang="en-US" sz="1800" dirty="0" smtClean="0"/>
              <a:t>	values in the system. On the same axis with that of defect free cable, 	sketch the resultant new electric field of the electric field profile</a:t>
            </a:r>
            <a:endParaRPr lang="en-ZA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endParaRPr lang="en-ZA" sz="1800" dirty="0"/>
          </a:p>
          <a:p>
            <a:pPr marL="514350" indent="-514350">
              <a:buFont typeface="+mj-lt"/>
              <a:buAutoNum type="arabicPeriod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5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14375" y="0"/>
            <a:ext cx="8286750" cy="642938"/>
          </a:xfrm>
        </p:spPr>
        <p:txBody>
          <a:bodyPr/>
          <a:lstStyle/>
          <a:p>
            <a:r>
              <a:rPr lang="en-ZA" sz="2800" smtClean="0"/>
              <a:t>Types of charge carriers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57250" y="1000125"/>
          <a:ext cx="7891214" cy="494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612">
                <a:tc>
                  <a:txBody>
                    <a:bodyPr/>
                    <a:lstStyle/>
                    <a:p>
                      <a:endParaRPr lang="en-ZA" sz="1600" dirty="0" smtClean="0"/>
                    </a:p>
                    <a:p>
                      <a:r>
                        <a:rPr lang="en-ZA" sz="2800" dirty="0" smtClean="0"/>
                        <a:t>Electrons</a:t>
                      </a:r>
                      <a:endParaRPr lang="en-Z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600" dirty="0" smtClean="0"/>
                    </a:p>
                    <a:p>
                      <a:r>
                        <a:rPr lang="en-ZA" sz="2800" dirty="0" smtClean="0"/>
                        <a:t>Ions</a:t>
                      </a:r>
                      <a:endParaRPr lang="en-Z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600" dirty="0" smtClean="0"/>
                    </a:p>
                    <a:p>
                      <a:r>
                        <a:rPr lang="en-ZA" sz="2800" dirty="0" smtClean="0"/>
                        <a:t>Large ions</a:t>
                      </a:r>
                      <a:endParaRPr lang="en-Z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77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77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64" name="TextBox 16"/>
          <p:cNvSpPr txBox="1">
            <a:spLocks noChangeArrowheads="1"/>
          </p:cNvSpPr>
          <p:nvPr/>
        </p:nvSpPr>
        <p:spPr bwMode="auto">
          <a:xfrm>
            <a:off x="5357813" y="1571625"/>
            <a:ext cx="184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ZA"/>
          </a:p>
        </p:txBody>
      </p:sp>
      <p:sp>
        <p:nvSpPr>
          <p:cNvPr id="6165" name="TextBox 4"/>
          <p:cNvSpPr txBox="1">
            <a:spLocks noChangeArrowheads="1"/>
          </p:cNvSpPr>
          <p:nvPr/>
        </p:nvSpPr>
        <p:spPr bwMode="auto">
          <a:xfrm>
            <a:off x="1042988" y="4581525"/>
            <a:ext cx="216058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ZA"/>
              <a:t>Mass</a:t>
            </a:r>
          </a:p>
          <a:p>
            <a:r>
              <a:rPr lang="en-US" b="1"/>
              <a:t>M</a:t>
            </a:r>
            <a:r>
              <a:rPr lang="en-US" b="1" baseline="-25000"/>
              <a:t>e</a:t>
            </a:r>
            <a:r>
              <a:rPr lang="en-US" b="1"/>
              <a:t> </a:t>
            </a:r>
            <a:r>
              <a:rPr lang="en-US"/>
              <a:t>= 9.110 x 10</a:t>
            </a:r>
            <a:r>
              <a:rPr lang="en-US" baseline="30000"/>
              <a:t>-28</a:t>
            </a:r>
            <a:r>
              <a:rPr lang="en-US"/>
              <a:t>g</a:t>
            </a:r>
            <a:endParaRPr lang="en-ZA"/>
          </a:p>
          <a:p>
            <a:endParaRPr lang="en-ZA"/>
          </a:p>
          <a:p>
            <a:endParaRPr lang="en-ZA"/>
          </a:p>
        </p:txBody>
      </p:sp>
      <p:sp>
        <p:nvSpPr>
          <p:cNvPr id="6166" name="TextBox 5"/>
          <p:cNvSpPr txBox="1">
            <a:spLocks noChangeArrowheads="1"/>
          </p:cNvSpPr>
          <p:nvPr/>
        </p:nvSpPr>
        <p:spPr bwMode="auto">
          <a:xfrm>
            <a:off x="3419475" y="4437063"/>
            <a:ext cx="22320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ZA"/>
              <a:t>Mass = approximately equal to molecular weight M times proton mass:</a:t>
            </a:r>
          </a:p>
          <a:p>
            <a:r>
              <a:rPr lang="en-US" b="1"/>
              <a:t>M</a:t>
            </a:r>
            <a:r>
              <a:rPr lang="en-US" b="1" baseline="-25000"/>
              <a:t>i</a:t>
            </a:r>
            <a:r>
              <a:rPr lang="en-US" b="1"/>
              <a:t> </a:t>
            </a:r>
            <a:r>
              <a:rPr lang="en-US"/>
              <a:t>= </a:t>
            </a:r>
            <a:r>
              <a:rPr lang="en-US" b="1"/>
              <a:t>M.</a:t>
            </a:r>
            <a:r>
              <a:rPr lang="en-US"/>
              <a:t>2826.</a:t>
            </a:r>
            <a:r>
              <a:rPr lang="en-US" b="1"/>
              <a:t>M</a:t>
            </a:r>
            <a:r>
              <a:rPr lang="en-US" b="1" baseline="-25000"/>
              <a:t>e</a:t>
            </a:r>
            <a:endParaRPr lang="en-ZA"/>
          </a:p>
        </p:txBody>
      </p:sp>
      <p:sp>
        <p:nvSpPr>
          <p:cNvPr id="6167" name="TextBox 25"/>
          <p:cNvSpPr txBox="1">
            <a:spLocks noChangeArrowheads="1"/>
          </p:cNvSpPr>
          <p:nvPr/>
        </p:nvSpPr>
        <p:spPr bwMode="auto">
          <a:xfrm>
            <a:off x="3348038" y="2420938"/>
            <a:ext cx="21605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ZA"/>
              <a:t>Charge when singly ionised: </a:t>
            </a:r>
            <a:r>
              <a:rPr lang="en-US" b="1"/>
              <a:t>q</a:t>
            </a:r>
            <a:r>
              <a:rPr lang="en-US" b="1" baseline="-25000"/>
              <a:t>i</a:t>
            </a:r>
            <a:r>
              <a:rPr lang="en-US" b="1"/>
              <a:t> </a:t>
            </a:r>
            <a:r>
              <a:rPr lang="en-US"/>
              <a:t>= ±</a:t>
            </a:r>
            <a:r>
              <a:rPr lang="en-US" b="1"/>
              <a:t>e</a:t>
            </a:r>
            <a:endParaRPr lang="en-ZA"/>
          </a:p>
          <a:p>
            <a:r>
              <a:rPr lang="en-ZA"/>
              <a:t>  </a:t>
            </a:r>
          </a:p>
        </p:txBody>
      </p:sp>
      <p:sp>
        <p:nvSpPr>
          <p:cNvPr id="6168" name="TextBox 30"/>
          <p:cNvSpPr txBox="1">
            <a:spLocks noChangeArrowheads="1"/>
          </p:cNvSpPr>
          <p:nvPr/>
        </p:nvSpPr>
        <p:spPr bwMode="auto">
          <a:xfrm>
            <a:off x="900113" y="2349500"/>
            <a:ext cx="24479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ZA"/>
              <a:t>Charge:</a:t>
            </a:r>
          </a:p>
          <a:p>
            <a:r>
              <a:rPr lang="en-US" b="1"/>
              <a:t>q</a:t>
            </a:r>
            <a:r>
              <a:rPr lang="en-US" b="1" baseline="-25000"/>
              <a:t>e </a:t>
            </a:r>
            <a:r>
              <a:rPr lang="en-US" b="1"/>
              <a:t>= e</a:t>
            </a:r>
            <a:r>
              <a:rPr lang="en-US" b="1" baseline="30000"/>
              <a:t>-</a:t>
            </a:r>
            <a:r>
              <a:rPr lang="en-US" b="1"/>
              <a:t> </a:t>
            </a:r>
            <a:r>
              <a:rPr lang="en-US"/>
              <a:t>with unit charge </a:t>
            </a:r>
          </a:p>
          <a:p>
            <a:r>
              <a:rPr lang="en-US" b="1"/>
              <a:t>e</a:t>
            </a:r>
            <a:r>
              <a:rPr lang="en-US" b="1" baseline="30000"/>
              <a:t>-</a:t>
            </a:r>
            <a:r>
              <a:rPr lang="en-US" b="1"/>
              <a:t> </a:t>
            </a:r>
            <a:r>
              <a:rPr lang="en-US"/>
              <a:t>= 1.602 x 10</a:t>
            </a:r>
            <a:r>
              <a:rPr lang="en-US" baseline="30000"/>
              <a:t>-19</a:t>
            </a:r>
            <a:r>
              <a:rPr lang="en-US"/>
              <a:t>C</a:t>
            </a:r>
            <a:endParaRPr lang="en-ZA"/>
          </a:p>
        </p:txBody>
      </p:sp>
      <p:sp>
        <p:nvSpPr>
          <p:cNvPr id="6169" name="TextBox 30"/>
          <p:cNvSpPr txBox="1">
            <a:spLocks noChangeArrowheads="1"/>
          </p:cNvSpPr>
          <p:nvPr/>
        </p:nvSpPr>
        <p:spPr bwMode="auto">
          <a:xfrm>
            <a:off x="5580063" y="3429000"/>
            <a:ext cx="3240087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ZA"/>
              <a:t>Formation by attachment of electrons or ions on dust particles, water droplets (fog) or similar microscopic particles</a:t>
            </a:r>
            <a:endParaRPr lang="en-ZA" b="1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116632"/>
            <a:ext cx="8183438" cy="640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63488"/>
            <a:ext cx="7848600" cy="914400"/>
          </a:xfrm>
        </p:spPr>
        <p:txBody>
          <a:bodyPr/>
          <a:lstStyle/>
          <a:p>
            <a:r>
              <a:rPr lang="en-ZA" dirty="0" smtClean="0"/>
              <a:t>E-field between parallel plate electrodes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146591" y="5157192"/>
            <a:ext cx="5544616" cy="7200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074583" y="2132856"/>
            <a:ext cx="72008" cy="309634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146591" y="5157192"/>
            <a:ext cx="936104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082695" y="3501008"/>
            <a:ext cx="0" cy="165618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082695" y="3501008"/>
            <a:ext cx="3744416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827111" y="3501008"/>
            <a:ext cx="0" cy="165618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827111" y="5143294"/>
            <a:ext cx="576064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5323055" y="1668708"/>
            <a:ext cx="1872208" cy="680172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23055" y="1556792"/>
            <a:ext cx="1943944" cy="11191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07896" y="2329056"/>
            <a:ext cx="1943944" cy="11191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135660" y="2665899"/>
                <a:ext cx="1871979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ZA" sz="3200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3200" b="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en-ZA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60" y="2665899"/>
                <a:ext cx="1871979" cy="1014317"/>
              </a:xfrm>
              <a:prstGeom prst="rect">
                <a:avLst/>
              </a:prstGeom>
              <a:blipFill>
                <a:blip r:embed="rId2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 bwMode="auto">
          <a:xfrm flipH="1">
            <a:off x="5394904" y="3101320"/>
            <a:ext cx="864255" cy="3654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4528861" y="1668708"/>
            <a:ext cx="50405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4511626" y="2348880"/>
            <a:ext cx="5760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7452320" y="1668708"/>
            <a:ext cx="0" cy="6603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740352" y="1772816"/>
            <a:ext cx="46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V</a:t>
            </a:r>
            <a:endParaRPr lang="en-ZA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528861" y="1794140"/>
            <a:ext cx="46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d</a:t>
            </a:r>
            <a:endParaRPr lang="en-ZA" sz="2000" b="1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 flipV="1">
            <a:off x="4991497" y="1668708"/>
            <a:ext cx="12552" cy="6801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triangle" w="sm" len="sm"/>
            <a:tailEnd type="triangle"/>
          </a:ln>
          <a:effectLst/>
        </p:spPr>
      </p:cxnSp>
      <p:cxnSp>
        <p:nvCxnSpPr>
          <p:cNvPr id="38" name="Straight Arrow Connector 37"/>
          <p:cNvCxnSpPr>
            <a:stCxn id="23" idx="0"/>
          </p:cNvCxnSpPr>
          <p:nvPr/>
        </p:nvCxnSpPr>
        <p:spPr bwMode="auto">
          <a:xfrm flipH="1" flipV="1">
            <a:off x="6259159" y="1916832"/>
            <a:ext cx="20709" cy="4122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135660" y="1608985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 smtClean="0"/>
              <a:t>x</a:t>
            </a:r>
            <a:endParaRPr lang="en-ZA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6531841" y="5143294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 smtClean="0"/>
              <a:t>x</a:t>
            </a:r>
            <a:endParaRPr lang="en-ZA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728964" y="2122944"/>
            <a:ext cx="46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E</a:t>
            </a:r>
            <a:endParaRPr lang="en-ZA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10587" y="5632453"/>
            <a:ext cx="1317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inner electrode</a:t>
            </a:r>
            <a:endParaRPr lang="en-ZA" dirty="0"/>
          </a:p>
        </p:txBody>
      </p:sp>
      <p:sp>
        <p:nvSpPr>
          <p:cNvPr id="27" name="TextBox 26"/>
          <p:cNvSpPr txBox="1"/>
          <p:nvPr/>
        </p:nvSpPr>
        <p:spPr>
          <a:xfrm>
            <a:off x="5307896" y="5687132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outer electrode</a:t>
            </a:r>
            <a:endParaRPr lang="en-ZA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982538" y="5287023"/>
            <a:ext cx="9434" cy="3955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1614643" y="5349990"/>
            <a:ext cx="10567" cy="3371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691207" y="374432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the dielectric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198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/>
          <p:cNvSpPr/>
          <p:nvPr/>
        </p:nvSpPr>
        <p:spPr bwMode="auto">
          <a:xfrm>
            <a:off x="5699870" y="680469"/>
            <a:ext cx="2640993" cy="1884435"/>
          </a:xfrm>
          <a:prstGeom prst="ellipse">
            <a:avLst/>
          </a:prstGeom>
          <a:solidFill>
            <a:schemeClr val="accent1"/>
          </a:solidFill>
          <a:ln w="1238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Arc 24"/>
          <p:cNvSpPr/>
          <p:nvPr/>
        </p:nvSpPr>
        <p:spPr bwMode="auto">
          <a:xfrm rot="10800000">
            <a:off x="2182166" y="2475761"/>
            <a:ext cx="6748729" cy="2762476"/>
          </a:xfrm>
          <a:prstGeom prst="arc">
            <a:avLst/>
          </a:prstGeom>
          <a:solidFill>
            <a:schemeClr val="bg1"/>
          </a:solidFill>
          <a:ln w="222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16" y="405195"/>
            <a:ext cx="4789185" cy="882921"/>
          </a:xfrm>
        </p:spPr>
        <p:txBody>
          <a:bodyPr/>
          <a:lstStyle/>
          <a:p>
            <a:r>
              <a:rPr lang="en-ZA" dirty="0" smtClean="0"/>
              <a:t>E-field between coaxial electrodes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547664" y="5843949"/>
            <a:ext cx="5544616" cy="7200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475656" y="2819613"/>
            <a:ext cx="72008" cy="309634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1547664" y="5861420"/>
            <a:ext cx="634502" cy="1389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82166" y="3859814"/>
            <a:ext cx="0" cy="201550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577961" y="5830051"/>
            <a:ext cx="576064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4319973" y="3551888"/>
            <a:ext cx="1949244" cy="14416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932914" y="5830051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 smtClean="0"/>
              <a:t>x</a:t>
            </a:r>
            <a:endParaRPr lang="en-ZA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865317" y="2809701"/>
            <a:ext cx="46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E</a:t>
            </a:r>
            <a:endParaRPr lang="en-ZA" sz="2000" b="1" dirty="0"/>
          </a:p>
        </p:txBody>
      </p:sp>
      <p:cxnSp>
        <p:nvCxnSpPr>
          <p:cNvPr id="40" name="Straight Connector 39"/>
          <p:cNvCxnSpPr>
            <a:stCxn id="25" idx="0"/>
          </p:cNvCxnSpPr>
          <p:nvPr/>
        </p:nvCxnSpPr>
        <p:spPr bwMode="auto">
          <a:xfrm>
            <a:off x="5556531" y="5238237"/>
            <a:ext cx="21430" cy="605712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131485" y="2622527"/>
                <a:ext cx="2707151" cy="1495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ZA" sz="3200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3200" b="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𝒙𝒍𝒏</m:t>
                          </m:r>
                          <m:d>
                            <m:dPr>
                              <m:ctrlPr>
                                <a:rPr lang="en-ZA" sz="32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sz="32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32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ZA" sz="32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ZA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85" y="2622527"/>
                <a:ext cx="2707151" cy="1495602"/>
              </a:xfrm>
              <a:prstGeom prst="rect">
                <a:avLst/>
              </a:prstGeom>
              <a:blipFill>
                <a:blip r:embed="rId2"/>
                <a:stretch>
                  <a:fillRect b="-20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878341" y="2714459"/>
                <a:ext cx="2039917" cy="969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𝒎𝒂</m:t>
                          </m:r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ZA" sz="2000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2000" b="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𝒍𝒏</m:t>
                          </m:r>
                          <m:d>
                            <m:dPr>
                              <m:ctrlPr>
                                <a:rPr lang="en-ZA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ZA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341" y="2714459"/>
                <a:ext cx="2039917" cy="969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294535" y="4498733"/>
                <a:ext cx="2046329" cy="969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ZA" sz="2000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2000" b="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ZA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ZA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𝒍𝒏</m:t>
                          </m:r>
                          <m:d>
                            <m:dPr>
                              <m:ctrlPr>
                                <a:rPr lang="en-ZA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ZA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ZA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5" y="4498733"/>
                <a:ext cx="2046329" cy="969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 bwMode="auto">
          <a:xfrm flipH="1">
            <a:off x="2264835" y="3395677"/>
            <a:ext cx="91353" cy="3712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5675870" y="4933636"/>
            <a:ext cx="520757" cy="1846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1327953" y="6148180"/>
            <a:ext cx="1317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inner electrode</a:t>
            </a:r>
            <a:endParaRPr lang="en-ZA" dirty="0"/>
          </a:p>
        </p:txBody>
      </p:sp>
      <p:sp>
        <p:nvSpPr>
          <p:cNvPr id="54" name="TextBox 53"/>
          <p:cNvSpPr txBox="1"/>
          <p:nvPr/>
        </p:nvSpPr>
        <p:spPr>
          <a:xfrm>
            <a:off x="5181917" y="61647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outer electrode</a:t>
            </a:r>
            <a:endParaRPr lang="en-ZA" dirty="0"/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1878340" y="5906687"/>
            <a:ext cx="1" cy="2673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flipV="1">
            <a:off x="5896748" y="5945197"/>
            <a:ext cx="1" cy="2673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65" name="Oval 64"/>
          <p:cNvSpPr/>
          <p:nvPr/>
        </p:nvSpPr>
        <p:spPr bwMode="auto">
          <a:xfrm>
            <a:off x="6405375" y="1106331"/>
            <a:ext cx="1296144" cy="936104"/>
          </a:xfrm>
          <a:prstGeom prst="ellipse">
            <a:avLst/>
          </a:prstGeom>
          <a:pattFill prst="pct75">
            <a:fgClr>
              <a:schemeClr val="tx1"/>
            </a:fgClr>
            <a:bgClr>
              <a:schemeClr val="bg1"/>
            </a:bgClr>
          </a:pattFill>
          <a:ln w="1238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 flipH="1">
            <a:off x="5945830" y="1498560"/>
            <a:ext cx="1146450" cy="6012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69" name="Straight Arrow Connector 68"/>
          <p:cNvCxnSpPr>
            <a:endCxn id="65" idx="4"/>
          </p:cNvCxnSpPr>
          <p:nvPr/>
        </p:nvCxnSpPr>
        <p:spPr bwMode="auto">
          <a:xfrm flipH="1">
            <a:off x="7053447" y="1481313"/>
            <a:ext cx="38833" cy="5611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72" name="Straight Arrow Connector 71"/>
          <p:cNvCxnSpPr>
            <a:endCxn id="76" idx="3"/>
          </p:cNvCxnSpPr>
          <p:nvPr/>
        </p:nvCxnSpPr>
        <p:spPr bwMode="auto">
          <a:xfrm flipH="1">
            <a:off x="6154025" y="1508245"/>
            <a:ext cx="938255" cy="21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913496" y="2100058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chemeClr val="bg1"/>
                </a:solidFill>
              </a:rPr>
              <a:t>r</a:t>
            </a:r>
            <a:endParaRPr lang="en-ZA" sz="20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35291" y="1329953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chemeClr val="bg1"/>
                </a:solidFill>
              </a:rPr>
              <a:t>x</a:t>
            </a:r>
            <a:endParaRPr lang="en-ZA" sz="2000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37260" y="1922353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chemeClr val="bg1"/>
                </a:solidFill>
              </a:rPr>
              <a:t>R</a:t>
            </a:r>
            <a:endParaRPr lang="en-ZA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5813830" y="100202"/>
            <a:ext cx="1278450" cy="1022382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8159683" y="935895"/>
            <a:ext cx="971600" cy="126041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0" name="Freeform 9"/>
          <p:cNvSpPr/>
          <p:nvPr/>
        </p:nvSpPr>
        <p:spPr bwMode="auto">
          <a:xfrm>
            <a:off x="7104993" y="125209"/>
            <a:ext cx="2028497" cy="810212"/>
          </a:xfrm>
          <a:custGeom>
            <a:avLst/>
            <a:gdLst>
              <a:gd name="connsiteX0" fmla="*/ 0 w 2028497"/>
              <a:gd name="connsiteY0" fmla="*/ 915 h 810212"/>
              <a:gd name="connsiteX1" fmla="*/ 578069 w 2028497"/>
              <a:gd name="connsiteY1" fmla="*/ 21936 h 810212"/>
              <a:gd name="connsiteX2" fmla="*/ 609600 w 2028497"/>
              <a:gd name="connsiteY2" fmla="*/ 32446 h 810212"/>
              <a:gd name="connsiteX3" fmla="*/ 651641 w 2028497"/>
              <a:gd name="connsiteY3" fmla="*/ 42957 h 810212"/>
              <a:gd name="connsiteX4" fmla="*/ 672662 w 2028497"/>
              <a:gd name="connsiteY4" fmla="*/ 106019 h 810212"/>
              <a:gd name="connsiteX5" fmla="*/ 704193 w 2028497"/>
              <a:gd name="connsiteY5" fmla="*/ 127039 h 810212"/>
              <a:gd name="connsiteX6" fmla="*/ 767255 w 2028497"/>
              <a:gd name="connsiteY6" fmla="*/ 148060 h 810212"/>
              <a:gd name="connsiteX7" fmla="*/ 798786 w 2028497"/>
              <a:gd name="connsiteY7" fmla="*/ 158570 h 810212"/>
              <a:gd name="connsiteX8" fmla="*/ 830317 w 2028497"/>
              <a:gd name="connsiteY8" fmla="*/ 169081 h 810212"/>
              <a:gd name="connsiteX9" fmla="*/ 872359 w 2028497"/>
              <a:gd name="connsiteY9" fmla="*/ 179591 h 810212"/>
              <a:gd name="connsiteX10" fmla="*/ 935421 w 2028497"/>
              <a:gd name="connsiteY10" fmla="*/ 200612 h 810212"/>
              <a:gd name="connsiteX11" fmla="*/ 966952 w 2028497"/>
              <a:gd name="connsiteY11" fmla="*/ 211122 h 810212"/>
              <a:gd name="connsiteX12" fmla="*/ 1019504 w 2028497"/>
              <a:gd name="connsiteY12" fmla="*/ 232143 h 810212"/>
              <a:gd name="connsiteX13" fmla="*/ 1093076 w 2028497"/>
              <a:gd name="connsiteY13" fmla="*/ 242653 h 810212"/>
              <a:gd name="connsiteX14" fmla="*/ 1481959 w 2028497"/>
              <a:gd name="connsiteY14" fmla="*/ 242653 h 810212"/>
              <a:gd name="connsiteX15" fmla="*/ 1492469 w 2028497"/>
              <a:gd name="connsiteY15" fmla="*/ 274184 h 810212"/>
              <a:gd name="connsiteX16" fmla="*/ 1534510 w 2028497"/>
              <a:gd name="connsiteY16" fmla="*/ 337246 h 810212"/>
              <a:gd name="connsiteX17" fmla="*/ 1545021 w 2028497"/>
              <a:gd name="connsiteY17" fmla="*/ 368777 h 810212"/>
              <a:gd name="connsiteX18" fmla="*/ 1597573 w 2028497"/>
              <a:gd name="connsiteY18" fmla="*/ 389798 h 810212"/>
              <a:gd name="connsiteX19" fmla="*/ 1650124 w 2028497"/>
              <a:gd name="connsiteY19" fmla="*/ 484391 h 810212"/>
              <a:gd name="connsiteX20" fmla="*/ 1660635 w 2028497"/>
              <a:gd name="connsiteY20" fmla="*/ 589494 h 810212"/>
              <a:gd name="connsiteX21" fmla="*/ 1692166 w 2028497"/>
              <a:gd name="connsiteY21" fmla="*/ 621025 h 810212"/>
              <a:gd name="connsiteX22" fmla="*/ 1755228 w 2028497"/>
              <a:gd name="connsiteY22" fmla="*/ 663067 h 810212"/>
              <a:gd name="connsiteX23" fmla="*/ 1860331 w 2028497"/>
              <a:gd name="connsiteY23" fmla="*/ 694598 h 810212"/>
              <a:gd name="connsiteX24" fmla="*/ 1902373 w 2028497"/>
              <a:gd name="connsiteY24" fmla="*/ 715619 h 810212"/>
              <a:gd name="connsiteX25" fmla="*/ 1933904 w 2028497"/>
              <a:gd name="connsiteY25" fmla="*/ 726129 h 810212"/>
              <a:gd name="connsiteX26" fmla="*/ 1996966 w 2028497"/>
              <a:gd name="connsiteY26" fmla="*/ 757660 h 810212"/>
              <a:gd name="connsiteX27" fmla="*/ 2028497 w 2028497"/>
              <a:gd name="connsiteY27" fmla="*/ 810212 h 81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8497" h="810212">
                <a:moveTo>
                  <a:pt x="0" y="915"/>
                </a:moveTo>
                <a:cubicBezTo>
                  <a:pt x="11505" y="1160"/>
                  <a:pt x="418147" y="-7141"/>
                  <a:pt x="578069" y="21936"/>
                </a:cubicBezTo>
                <a:cubicBezTo>
                  <a:pt x="588969" y="23918"/>
                  <a:pt x="598947" y="29402"/>
                  <a:pt x="609600" y="32446"/>
                </a:cubicBezTo>
                <a:cubicBezTo>
                  <a:pt x="623489" y="36414"/>
                  <a:pt x="637627" y="39453"/>
                  <a:pt x="651641" y="42957"/>
                </a:cubicBezTo>
                <a:cubicBezTo>
                  <a:pt x="658648" y="63978"/>
                  <a:pt x="654225" y="93728"/>
                  <a:pt x="672662" y="106019"/>
                </a:cubicBezTo>
                <a:cubicBezTo>
                  <a:pt x="683172" y="113026"/>
                  <a:pt x="692650" y="121909"/>
                  <a:pt x="704193" y="127039"/>
                </a:cubicBezTo>
                <a:cubicBezTo>
                  <a:pt x="724441" y="136038"/>
                  <a:pt x="746234" y="141053"/>
                  <a:pt x="767255" y="148060"/>
                </a:cubicBezTo>
                <a:lnTo>
                  <a:pt x="798786" y="158570"/>
                </a:lnTo>
                <a:cubicBezTo>
                  <a:pt x="809296" y="162074"/>
                  <a:pt x="819569" y="166394"/>
                  <a:pt x="830317" y="169081"/>
                </a:cubicBezTo>
                <a:cubicBezTo>
                  <a:pt x="844331" y="172584"/>
                  <a:pt x="858523" y="175440"/>
                  <a:pt x="872359" y="179591"/>
                </a:cubicBezTo>
                <a:cubicBezTo>
                  <a:pt x="893582" y="185958"/>
                  <a:pt x="914400" y="193605"/>
                  <a:pt x="935421" y="200612"/>
                </a:cubicBezTo>
                <a:cubicBezTo>
                  <a:pt x="945931" y="204115"/>
                  <a:pt x="956666" y="207007"/>
                  <a:pt x="966952" y="211122"/>
                </a:cubicBezTo>
                <a:cubicBezTo>
                  <a:pt x="984469" y="218129"/>
                  <a:pt x="1001201" y="227567"/>
                  <a:pt x="1019504" y="232143"/>
                </a:cubicBezTo>
                <a:cubicBezTo>
                  <a:pt x="1043537" y="238151"/>
                  <a:pt x="1068552" y="239150"/>
                  <a:pt x="1093076" y="242653"/>
                </a:cubicBezTo>
                <a:cubicBezTo>
                  <a:pt x="1176313" y="238689"/>
                  <a:pt x="1387892" y="220520"/>
                  <a:pt x="1481959" y="242653"/>
                </a:cubicBezTo>
                <a:cubicBezTo>
                  <a:pt x="1492743" y="245190"/>
                  <a:pt x="1487089" y="264499"/>
                  <a:pt x="1492469" y="274184"/>
                </a:cubicBezTo>
                <a:cubicBezTo>
                  <a:pt x="1504738" y="296268"/>
                  <a:pt x="1526520" y="313279"/>
                  <a:pt x="1534510" y="337246"/>
                </a:cubicBezTo>
                <a:cubicBezTo>
                  <a:pt x="1538014" y="347756"/>
                  <a:pt x="1536510" y="361684"/>
                  <a:pt x="1545021" y="368777"/>
                </a:cubicBezTo>
                <a:cubicBezTo>
                  <a:pt x="1559515" y="380855"/>
                  <a:pt x="1580056" y="382791"/>
                  <a:pt x="1597573" y="389798"/>
                </a:cubicBezTo>
                <a:cubicBezTo>
                  <a:pt x="1645759" y="462078"/>
                  <a:pt x="1631625" y="428893"/>
                  <a:pt x="1650124" y="484391"/>
                </a:cubicBezTo>
                <a:cubicBezTo>
                  <a:pt x="1653628" y="519425"/>
                  <a:pt x="1650280" y="555842"/>
                  <a:pt x="1660635" y="589494"/>
                </a:cubicBezTo>
                <a:cubicBezTo>
                  <a:pt x="1665006" y="603701"/>
                  <a:pt x="1680433" y="611899"/>
                  <a:pt x="1692166" y="621025"/>
                </a:cubicBezTo>
                <a:cubicBezTo>
                  <a:pt x="1712108" y="636536"/>
                  <a:pt x="1731261" y="655078"/>
                  <a:pt x="1755228" y="663067"/>
                </a:cubicBezTo>
                <a:cubicBezTo>
                  <a:pt x="1831994" y="688656"/>
                  <a:pt x="1796794" y="678714"/>
                  <a:pt x="1860331" y="694598"/>
                </a:cubicBezTo>
                <a:cubicBezTo>
                  <a:pt x="1874345" y="701605"/>
                  <a:pt x="1887972" y="709447"/>
                  <a:pt x="1902373" y="715619"/>
                </a:cubicBezTo>
                <a:cubicBezTo>
                  <a:pt x="1912556" y="719983"/>
                  <a:pt x="1923995" y="721174"/>
                  <a:pt x="1933904" y="726129"/>
                </a:cubicBezTo>
                <a:cubicBezTo>
                  <a:pt x="2015402" y="766878"/>
                  <a:pt x="1917712" y="731243"/>
                  <a:pt x="1996966" y="757660"/>
                </a:cubicBezTo>
                <a:cubicBezTo>
                  <a:pt x="2010610" y="798592"/>
                  <a:pt x="1999642" y="781357"/>
                  <a:pt x="2028497" y="81021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  <p:bldP spid="48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Practice question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8316416" cy="4997152"/>
          </a:xfrm>
        </p:spPr>
        <p:txBody>
          <a:bodyPr/>
          <a:lstStyle/>
          <a:p>
            <a:pPr marL="0" indent="0">
              <a:buNone/>
            </a:pPr>
            <a:r>
              <a:rPr lang="en-ZA" dirty="0" smtClean="0"/>
              <a:t>Determine the overall diameter of a single-core cable and its most economical core diameter when working on a three-phase, 275 kV system. The maximum permissible stress in the dielectric (insulation) is not to exceed 15 kV/mm. </a:t>
            </a:r>
            <a:endParaRPr lang="en-ZA" dirty="0" smtClean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sz="2000" i="1" dirty="0" err="1" smtClean="0"/>
              <a:t>Ans</a:t>
            </a:r>
            <a:r>
              <a:rPr lang="en-ZA" sz="2000" i="1" dirty="0" smtClean="0"/>
              <a:t>: 	Core diameter = 2r = 29.92 mm</a:t>
            </a:r>
          </a:p>
          <a:p>
            <a:pPr marL="0" indent="0">
              <a:buNone/>
            </a:pPr>
            <a:r>
              <a:rPr lang="en-ZA" sz="2000" i="1" dirty="0"/>
              <a:t>	</a:t>
            </a:r>
            <a:r>
              <a:rPr lang="en-ZA" sz="2000" i="1" dirty="0" smtClean="0"/>
              <a:t>Economical inner  diameter of the sheath = 81.32 mm</a:t>
            </a:r>
            <a:endParaRPr lang="en-ZA" sz="2000" i="1" dirty="0" smtClean="0"/>
          </a:p>
          <a:p>
            <a:pPr marL="0" indent="0">
              <a:buNone/>
            </a:pPr>
            <a:endParaRPr lang="en-ZA" dirty="0" smtClean="0"/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68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 24"/>
          <p:cNvSpPr/>
          <p:nvPr/>
        </p:nvSpPr>
        <p:spPr bwMode="auto">
          <a:xfrm rot="10800000">
            <a:off x="2182165" y="2475761"/>
            <a:ext cx="6961834" cy="3040086"/>
          </a:xfrm>
          <a:prstGeom prst="arc">
            <a:avLst/>
          </a:prstGeom>
          <a:solidFill>
            <a:schemeClr val="bg1"/>
          </a:solidFill>
          <a:ln w="222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6002"/>
            <a:ext cx="7848600" cy="516981"/>
          </a:xfrm>
        </p:spPr>
        <p:txBody>
          <a:bodyPr/>
          <a:lstStyle/>
          <a:p>
            <a:r>
              <a:rPr lang="en-ZA" dirty="0" smtClean="0"/>
              <a:t>E-field around a spherical electrode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547664" y="5843949"/>
            <a:ext cx="5544616" cy="7200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475656" y="2819613"/>
            <a:ext cx="72008" cy="309634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1547664" y="5861420"/>
            <a:ext cx="634502" cy="1389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82166" y="3859814"/>
            <a:ext cx="0" cy="201550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2147603" y="3209811"/>
            <a:ext cx="1020666" cy="6669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932914" y="5830051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 smtClean="0"/>
              <a:t>x</a:t>
            </a:r>
            <a:endParaRPr lang="en-ZA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865317" y="2809701"/>
            <a:ext cx="46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E</a:t>
            </a:r>
            <a:endParaRPr lang="en-ZA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792013" y="2198700"/>
                <a:ext cx="2021514" cy="1011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ZA" sz="32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ZA" sz="3200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3200" b="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32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ZA" sz="32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ZA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13" y="2198700"/>
                <a:ext cx="2021514" cy="1011111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1327953" y="6148180"/>
            <a:ext cx="1317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Inside inner electrode</a:t>
            </a:r>
            <a:endParaRPr lang="en-ZA" dirty="0"/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1878340" y="5906687"/>
            <a:ext cx="1" cy="2673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65" name="Oval 64"/>
          <p:cNvSpPr/>
          <p:nvPr/>
        </p:nvSpPr>
        <p:spPr bwMode="auto">
          <a:xfrm>
            <a:off x="6405375" y="1106331"/>
            <a:ext cx="1296144" cy="936104"/>
          </a:xfrm>
          <a:prstGeom prst="ellipse">
            <a:avLst/>
          </a:prstGeom>
          <a:pattFill prst="pct75">
            <a:fgClr>
              <a:schemeClr val="tx1"/>
            </a:fgClr>
            <a:bgClr>
              <a:schemeClr val="bg1"/>
            </a:bgClr>
          </a:pattFill>
          <a:ln w="12382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Straight Arrow Connector 68"/>
          <p:cNvCxnSpPr>
            <a:endCxn id="65" idx="4"/>
          </p:cNvCxnSpPr>
          <p:nvPr/>
        </p:nvCxnSpPr>
        <p:spPr bwMode="auto">
          <a:xfrm flipH="1">
            <a:off x="7053447" y="1481313"/>
            <a:ext cx="38833" cy="5611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7107927" y="1624043"/>
            <a:ext cx="3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chemeClr val="bg1"/>
                </a:solidFill>
              </a:rPr>
              <a:t>r</a:t>
            </a:r>
            <a:endParaRPr lang="en-ZA" sz="2000" b="1" dirty="0">
              <a:solidFill>
                <a:schemeClr val="bg1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6516216" y="3356992"/>
            <a:ext cx="811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>
            <a:off x="6660232" y="3429000"/>
            <a:ext cx="5914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6922116" y="3543285"/>
            <a:ext cx="15074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98" name="Straight Arrow Connector 97"/>
          <p:cNvCxnSpPr/>
          <p:nvPr/>
        </p:nvCxnSpPr>
        <p:spPr bwMode="auto">
          <a:xfrm flipV="1">
            <a:off x="6955940" y="2198700"/>
            <a:ext cx="41549" cy="111236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7124984" y="2507393"/>
            <a:ext cx="45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 smtClean="0"/>
              <a:t>V</a:t>
            </a:r>
            <a:endParaRPr lang="en-ZA" sz="2400" b="1" dirty="0"/>
          </a:p>
        </p:txBody>
      </p:sp>
    </p:spTree>
    <p:extLst>
      <p:ext uri="{BB962C8B-B14F-4D97-AF65-F5344CB8AC3E}">
        <p14:creationId xmlns:p14="http://schemas.microsoft.com/office/powerpoint/2010/main" val="23461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1100 kV bushing by ABB in China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857375"/>
            <a:ext cx="5715000" cy="4286250"/>
          </a:xfrm>
        </p:spPr>
      </p:pic>
    </p:spTree>
    <p:extLst>
      <p:ext uri="{BB962C8B-B14F-4D97-AF65-F5344CB8AC3E}">
        <p14:creationId xmlns:p14="http://schemas.microsoft.com/office/powerpoint/2010/main" val="32142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1100kV Power Transformer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84784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24998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47138" y="1318130"/>
            <a:ext cx="6180887" cy="488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004048" y="548681"/>
            <a:ext cx="4139952" cy="525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ZA" sz="2400" kern="0" dirty="0" smtClean="0"/>
              <a:t>Calculate the outer diameter of a corona ring that needs to be installed on the terminal end of a single phase test transformer bushing to prevent corona inception at a maximum voltage of 150 </a:t>
            </a:r>
            <a:r>
              <a:rPr lang="en-ZA" sz="2400" kern="0" dirty="0" err="1" smtClean="0"/>
              <a:t>kV</a:t>
            </a:r>
            <a:r>
              <a:rPr lang="en-ZA" sz="1800" kern="0" dirty="0" err="1" smtClean="0"/>
              <a:t>rms</a:t>
            </a:r>
            <a:r>
              <a:rPr lang="en-ZA" sz="2400" kern="0" dirty="0" smtClean="0"/>
              <a:t>. Assume standard atmospheric conditions where air ionises at 3 </a:t>
            </a:r>
            <a:r>
              <a:rPr lang="en-ZA" sz="2400" kern="0" dirty="0" smtClean="0"/>
              <a:t>kV/mm</a:t>
            </a:r>
          </a:p>
          <a:p>
            <a:pPr marL="0" indent="0">
              <a:buNone/>
            </a:pPr>
            <a:endParaRPr lang="en-ZA" sz="2400" kern="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4" y="-243408"/>
            <a:ext cx="7848600" cy="914400"/>
          </a:xfrm>
        </p:spPr>
        <p:txBody>
          <a:bodyPr/>
          <a:lstStyle/>
          <a:p>
            <a:r>
              <a:rPr lang="en-ZA" dirty="0" smtClean="0"/>
              <a:t>Practice question</a:t>
            </a:r>
            <a:endParaRPr lang="en-ZA" dirty="0"/>
          </a:p>
        </p:txBody>
      </p:sp>
      <p:sp>
        <p:nvSpPr>
          <p:cNvPr id="2" name="TextBox 1"/>
          <p:cNvSpPr txBox="1"/>
          <p:nvPr/>
        </p:nvSpPr>
        <p:spPr>
          <a:xfrm>
            <a:off x="5004048" y="5889466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i="1" kern="0" dirty="0" err="1" smtClean="0">
                <a:solidFill>
                  <a:srgbClr val="000000"/>
                </a:solidFill>
              </a:rPr>
              <a:t>Ans</a:t>
            </a:r>
            <a:r>
              <a:rPr lang="en-ZA" sz="2000" i="1" kern="0" dirty="0" smtClean="0">
                <a:solidFill>
                  <a:srgbClr val="000000"/>
                </a:solidFill>
              </a:rPr>
              <a:t>: Outer </a:t>
            </a:r>
            <a:r>
              <a:rPr lang="en-ZA" sz="2000" i="1" kern="0" dirty="0">
                <a:solidFill>
                  <a:srgbClr val="000000"/>
                </a:solidFill>
              </a:rPr>
              <a:t>diameter ≥142 mm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819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pt msc">
  <a:themeElements>
    <a:clrScheme name="ppt msc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 ms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 msc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 msc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 msc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 msc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 ms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 ms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 ms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4491</TotalTime>
  <Words>307</Words>
  <Application>Microsoft Office PowerPoint</Application>
  <PresentationFormat>On-screen Show (4:3)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Cambria Math</vt:lpstr>
      <vt:lpstr>Times New Roman</vt:lpstr>
      <vt:lpstr>ppt msc</vt:lpstr>
      <vt:lpstr>PowerPoint Presentation</vt:lpstr>
      <vt:lpstr>PowerPoint Presentation</vt:lpstr>
      <vt:lpstr>E-field between parallel plate electrodes</vt:lpstr>
      <vt:lpstr>E-field between coaxial electrodes</vt:lpstr>
      <vt:lpstr>Practice question</vt:lpstr>
      <vt:lpstr>E-field around a spherical electrode</vt:lpstr>
      <vt:lpstr>A 1100 kV bushing by ABB in China</vt:lpstr>
      <vt:lpstr>1100kV Power Transformer</vt:lpstr>
      <vt:lpstr>Practice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Field strength at distance x between the electrodes</vt:lpstr>
      <vt:lpstr>Practice problem</vt:lpstr>
      <vt:lpstr>PowerPoint Presentation</vt:lpstr>
      <vt:lpstr>Types of charge carriers</vt:lpstr>
    </vt:vector>
  </TitlesOfParts>
  <Company>Scarab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Lightning Current Distribution in a Structure</dc:title>
  <dc:creator>Michael Grant</dc:creator>
  <cp:lastModifiedBy>Nyamupa</cp:lastModifiedBy>
  <cp:revision>308</cp:revision>
  <dcterms:created xsi:type="dcterms:W3CDTF">2004-10-23T13:34:24Z</dcterms:created>
  <dcterms:modified xsi:type="dcterms:W3CDTF">2019-02-21T07:44:10Z</dcterms:modified>
</cp:coreProperties>
</file>